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Corben"/>
      <p:regular r:id="rId26"/>
    </p:embeddedFont>
    <p:embeddedFont>
      <p:font typeface="Corben"/>
      <p:regular r:id="rId27"/>
    </p:embeddedFont>
    <p:embeddedFont>
      <p:font typeface="Nobile"/>
      <p:regular r:id="rId28"/>
    </p:embeddedFont>
    <p:embeddedFont>
      <p:font typeface="Nobile"/>
      <p:regular r:id="rId29"/>
    </p:embeddedFont>
    <p:embeddedFont>
      <p:font typeface="Nobile"/>
      <p:regular r:id="rId30"/>
    </p:embeddedFont>
    <p:embeddedFont>
      <p:font typeface="Nobile"/>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01622"/>
            <a:ext cx="6136838"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FoodieHub Application</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Final Project : CSYE6200 Prof. Jones Yu</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Team name: </a:t>
            </a:r>
            <a:pPr algn="l" indent="0" marL="0">
              <a:lnSpc>
                <a:spcPts val="2850"/>
              </a:lnSpc>
              <a:buNone/>
            </a:pPr>
            <a:r>
              <a:rPr lang="en-US" sz="1750" b="1" i="1" dirty="0">
                <a:solidFill>
                  <a:srgbClr val="404155"/>
                </a:solidFill>
                <a:latin typeface="Nobile" pitchFamily="34" charset="0"/>
                <a:ea typeface="Nobile" pitchFamily="34" charset="-122"/>
                <a:cs typeface="Nobile" pitchFamily="34" charset="-120"/>
              </a:rPr>
              <a:t>Dynamic Debuggers</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Joseph Joshi Aerrolla(NUID : 002848629)</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Aruna Senthamaraikannan(NUID : 002082635)</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
</a:t>
            </a:r>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Harsha Vardhan Reddy Kallem(NUID : 002379909)</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15064" y="404693"/>
            <a:ext cx="3679269" cy="459819"/>
          </a:xfrm>
          <a:prstGeom prst="rect">
            <a:avLst/>
          </a:prstGeom>
          <a:noFill/>
          <a:ln/>
        </p:spPr>
        <p:txBody>
          <a:bodyPr wrap="none" lIns="0" tIns="0" rIns="0" bIns="0" rtlCol="0" anchor="t"/>
          <a:lstStyle/>
          <a:p>
            <a:pPr algn="l" indent="0" marL="0">
              <a:lnSpc>
                <a:spcPts val="3600"/>
              </a:lnSpc>
              <a:buNone/>
            </a:pPr>
            <a:r>
              <a:rPr lang="en-US" sz="2850" dirty="0">
                <a:solidFill>
                  <a:srgbClr val="1B1B27"/>
                </a:solidFill>
                <a:latin typeface="Corben" pitchFamily="34" charset="0"/>
                <a:ea typeface="Corben" pitchFamily="34" charset="-122"/>
                <a:cs typeface="Corben" pitchFamily="34" charset="-120"/>
              </a:rPr>
              <a:t>My Recipes</a:t>
            </a:r>
            <a:endParaRPr lang="en-US" sz="2850" dirty="0"/>
          </a:p>
        </p:txBody>
      </p:sp>
      <p:pic>
        <p:nvPicPr>
          <p:cNvPr id="3" name="Image 0" descr="preencoded.png">    </p:cNvPr>
          <p:cNvPicPr>
            <a:picLocks noChangeAspect="1"/>
          </p:cNvPicPr>
          <p:nvPr/>
        </p:nvPicPr>
        <p:blipFill>
          <a:blip r:embed="rId1"/>
          <a:stretch>
            <a:fillRect/>
          </a:stretch>
        </p:blipFill>
        <p:spPr>
          <a:xfrm>
            <a:off x="515064" y="1158835"/>
            <a:ext cx="13600271" cy="8241744"/>
          </a:xfrm>
          <a:prstGeom prst="rect">
            <a:avLst/>
          </a:prstGeom>
        </p:spPr>
      </p:pic>
      <p:sp>
        <p:nvSpPr>
          <p:cNvPr id="4" name="Text 1"/>
          <p:cNvSpPr/>
          <p:nvPr/>
        </p:nvSpPr>
        <p:spPr>
          <a:xfrm>
            <a:off x="515064" y="9566077"/>
            <a:ext cx="13600271" cy="235387"/>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16255" y="405646"/>
            <a:ext cx="3687723" cy="460891"/>
          </a:xfrm>
          <a:prstGeom prst="rect">
            <a:avLst/>
          </a:prstGeom>
          <a:noFill/>
          <a:ln/>
        </p:spPr>
        <p:txBody>
          <a:bodyPr wrap="none" lIns="0" tIns="0" rIns="0" bIns="0" rtlCol="0" anchor="t"/>
          <a:lstStyle/>
          <a:p>
            <a:pPr algn="l" indent="0" marL="0">
              <a:lnSpc>
                <a:spcPts val="3600"/>
              </a:lnSpc>
              <a:buNone/>
            </a:pPr>
            <a:r>
              <a:rPr lang="en-US" sz="2900" dirty="0">
                <a:solidFill>
                  <a:srgbClr val="1B1B27"/>
                </a:solidFill>
                <a:latin typeface="Corben" pitchFamily="34" charset="0"/>
                <a:ea typeface="Corben" pitchFamily="34" charset="-122"/>
                <a:cs typeface="Corben" pitchFamily="34" charset="-120"/>
              </a:rPr>
              <a:t>Publish Recipe</a:t>
            </a:r>
            <a:endParaRPr lang="en-US" sz="2900" dirty="0"/>
          </a:p>
        </p:txBody>
      </p:sp>
      <p:pic>
        <p:nvPicPr>
          <p:cNvPr id="3" name="Image 0" descr="preencoded.png">    </p:cNvPr>
          <p:cNvPicPr>
            <a:picLocks noChangeAspect="1"/>
          </p:cNvPicPr>
          <p:nvPr/>
        </p:nvPicPr>
        <p:blipFill>
          <a:blip r:embed="rId1"/>
          <a:stretch>
            <a:fillRect/>
          </a:stretch>
        </p:blipFill>
        <p:spPr>
          <a:xfrm>
            <a:off x="516255" y="1161455"/>
            <a:ext cx="13597890" cy="8226623"/>
          </a:xfrm>
          <a:prstGeom prst="rect">
            <a:avLst/>
          </a:prstGeom>
        </p:spPr>
      </p:pic>
      <p:sp>
        <p:nvSpPr>
          <p:cNvPr id="4" name="Text 1"/>
          <p:cNvSpPr/>
          <p:nvPr/>
        </p:nvSpPr>
        <p:spPr>
          <a:xfrm>
            <a:off x="516255" y="9553932"/>
            <a:ext cx="13597890" cy="235982"/>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15660" y="405170"/>
            <a:ext cx="3683437" cy="460415"/>
          </a:xfrm>
          <a:prstGeom prst="rect">
            <a:avLst/>
          </a:prstGeom>
          <a:noFill/>
          <a:ln/>
        </p:spPr>
        <p:txBody>
          <a:bodyPr wrap="none" lIns="0" tIns="0" rIns="0" bIns="0" rtlCol="0" anchor="t"/>
          <a:lstStyle/>
          <a:p>
            <a:pPr algn="l" indent="0" marL="0">
              <a:lnSpc>
                <a:spcPts val="3600"/>
              </a:lnSpc>
              <a:buNone/>
            </a:pPr>
            <a:r>
              <a:rPr lang="en-US" sz="2900" dirty="0">
                <a:solidFill>
                  <a:srgbClr val="1B1B27"/>
                </a:solidFill>
                <a:latin typeface="Corben" pitchFamily="34" charset="0"/>
                <a:ea typeface="Corben" pitchFamily="34" charset="-122"/>
                <a:cs typeface="Corben" pitchFamily="34" charset="-120"/>
              </a:rPr>
              <a:t>Favorite Recipes</a:t>
            </a:r>
            <a:endParaRPr lang="en-US" sz="2900" dirty="0"/>
          </a:p>
        </p:txBody>
      </p:sp>
      <p:pic>
        <p:nvPicPr>
          <p:cNvPr id="3" name="Image 0" descr="preencoded.png">    </p:cNvPr>
          <p:cNvPicPr>
            <a:picLocks noChangeAspect="1"/>
          </p:cNvPicPr>
          <p:nvPr/>
        </p:nvPicPr>
        <p:blipFill>
          <a:blip r:embed="rId1"/>
          <a:stretch>
            <a:fillRect/>
          </a:stretch>
        </p:blipFill>
        <p:spPr>
          <a:xfrm>
            <a:off x="515660" y="1160264"/>
            <a:ext cx="13599081" cy="8234124"/>
          </a:xfrm>
          <a:prstGeom prst="rect">
            <a:avLst/>
          </a:prstGeom>
        </p:spPr>
      </p:pic>
      <p:sp>
        <p:nvSpPr>
          <p:cNvPr id="4" name="Text 1"/>
          <p:cNvSpPr/>
          <p:nvPr/>
        </p:nvSpPr>
        <p:spPr>
          <a:xfrm>
            <a:off x="515660" y="9560123"/>
            <a:ext cx="13599081" cy="235744"/>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09707" y="400526"/>
            <a:ext cx="3641527" cy="910352"/>
          </a:xfrm>
          <a:prstGeom prst="rect">
            <a:avLst/>
          </a:prstGeom>
          <a:noFill/>
          <a:ln/>
        </p:spPr>
        <p:txBody>
          <a:bodyPr wrap="square" lIns="0" tIns="0" rIns="0" bIns="0" rtlCol="0" anchor="t"/>
          <a:lstStyle/>
          <a:p>
            <a:pPr algn="l" indent="0" marL="0">
              <a:lnSpc>
                <a:spcPts val="3550"/>
              </a:lnSpc>
              <a:buNone/>
            </a:pPr>
            <a:r>
              <a:rPr lang="en-US" sz="2850" dirty="0">
                <a:solidFill>
                  <a:srgbClr val="1B1B27"/>
                </a:solidFill>
                <a:latin typeface="Corben" pitchFamily="34" charset="0"/>
                <a:ea typeface="Corben" pitchFamily="34" charset="-122"/>
                <a:cs typeface="Corben" pitchFamily="34" charset="-120"/>
              </a:rPr>
              <a:t>Generate Recipes</a:t>
            </a:r>
            <a:pPr algn="l" indent="0" marL="0">
              <a:lnSpc>
                <a:spcPts val="3550"/>
              </a:lnSpc>
              <a:buNone/>
            </a:pPr>
            <a:r>
              <a:rPr lang="en-US" sz="2850" dirty="0">
                <a:solidFill>
                  <a:srgbClr val="1B1B27"/>
                </a:solidFill>
                <a:latin typeface="Corben" pitchFamily="34" charset="0"/>
                <a:ea typeface="Corben" pitchFamily="34" charset="-122"/>
                <a:cs typeface="Corben" pitchFamily="34" charset="-120"/>
              </a:rPr>
              <a:t>
</a:t>
            </a:r>
            <a:endParaRPr lang="en-US" sz="2850" dirty="0"/>
          </a:p>
        </p:txBody>
      </p:sp>
      <p:pic>
        <p:nvPicPr>
          <p:cNvPr id="3" name="Image 0" descr="preencoded.png">    </p:cNvPr>
          <p:cNvPicPr>
            <a:picLocks noChangeAspect="1"/>
          </p:cNvPicPr>
          <p:nvPr/>
        </p:nvPicPr>
        <p:blipFill>
          <a:blip r:embed="rId1"/>
          <a:stretch>
            <a:fillRect/>
          </a:stretch>
        </p:blipFill>
        <p:spPr>
          <a:xfrm>
            <a:off x="509707" y="1602105"/>
            <a:ext cx="13610987" cy="82413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16255" y="405646"/>
            <a:ext cx="3687723" cy="460891"/>
          </a:xfrm>
          <a:prstGeom prst="rect">
            <a:avLst/>
          </a:prstGeom>
          <a:noFill/>
          <a:ln/>
        </p:spPr>
        <p:txBody>
          <a:bodyPr wrap="none" lIns="0" tIns="0" rIns="0" bIns="0" rtlCol="0" anchor="t"/>
          <a:lstStyle/>
          <a:p>
            <a:pPr algn="l" indent="0" marL="0">
              <a:lnSpc>
                <a:spcPts val="3600"/>
              </a:lnSpc>
              <a:buNone/>
            </a:pPr>
            <a:r>
              <a:rPr lang="en-US" sz="2900" dirty="0">
                <a:solidFill>
                  <a:srgbClr val="1B1B27"/>
                </a:solidFill>
                <a:latin typeface="Corben" pitchFamily="34" charset="0"/>
                <a:ea typeface="Corben" pitchFamily="34" charset="-122"/>
                <a:cs typeface="Corben" pitchFamily="34" charset="-120"/>
              </a:rPr>
              <a:t>Profile</a:t>
            </a:r>
            <a:endParaRPr lang="en-US" sz="2900" dirty="0"/>
          </a:p>
        </p:txBody>
      </p:sp>
      <p:pic>
        <p:nvPicPr>
          <p:cNvPr id="3" name="Image 0" descr="preencoded.png">    </p:cNvPr>
          <p:cNvPicPr>
            <a:picLocks noChangeAspect="1"/>
          </p:cNvPicPr>
          <p:nvPr/>
        </p:nvPicPr>
        <p:blipFill>
          <a:blip r:embed="rId1"/>
          <a:stretch>
            <a:fillRect/>
          </a:stretch>
        </p:blipFill>
        <p:spPr>
          <a:xfrm>
            <a:off x="516255" y="1161455"/>
            <a:ext cx="13597890" cy="8226623"/>
          </a:xfrm>
          <a:prstGeom prst="rect">
            <a:avLst/>
          </a:prstGeom>
        </p:spPr>
      </p:pic>
      <p:sp>
        <p:nvSpPr>
          <p:cNvPr id="4" name="Text 1"/>
          <p:cNvSpPr/>
          <p:nvPr/>
        </p:nvSpPr>
        <p:spPr>
          <a:xfrm>
            <a:off x="516255" y="9553932"/>
            <a:ext cx="13597890" cy="235982"/>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15064" y="404693"/>
            <a:ext cx="3679269" cy="459819"/>
          </a:xfrm>
          <a:prstGeom prst="rect">
            <a:avLst/>
          </a:prstGeom>
          <a:noFill/>
          <a:ln/>
        </p:spPr>
        <p:txBody>
          <a:bodyPr wrap="none" lIns="0" tIns="0" rIns="0" bIns="0" rtlCol="0" anchor="t"/>
          <a:lstStyle/>
          <a:p>
            <a:pPr algn="l" indent="0" marL="0">
              <a:lnSpc>
                <a:spcPts val="3600"/>
              </a:lnSpc>
              <a:buNone/>
            </a:pPr>
            <a:r>
              <a:rPr lang="en-US" sz="2850" dirty="0">
                <a:solidFill>
                  <a:srgbClr val="1B1B27"/>
                </a:solidFill>
                <a:latin typeface="Corben" pitchFamily="34" charset="0"/>
                <a:ea typeface="Corben" pitchFamily="34" charset="-122"/>
                <a:cs typeface="Corben" pitchFamily="34" charset="-120"/>
              </a:rPr>
              <a:t>About Us</a:t>
            </a:r>
            <a:endParaRPr lang="en-US" sz="2850" dirty="0"/>
          </a:p>
        </p:txBody>
      </p:sp>
      <p:pic>
        <p:nvPicPr>
          <p:cNvPr id="3" name="Image 0" descr="preencoded.png">    </p:cNvPr>
          <p:cNvPicPr>
            <a:picLocks noChangeAspect="1"/>
          </p:cNvPicPr>
          <p:nvPr/>
        </p:nvPicPr>
        <p:blipFill>
          <a:blip r:embed="rId1"/>
          <a:stretch>
            <a:fillRect/>
          </a:stretch>
        </p:blipFill>
        <p:spPr>
          <a:xfrm>
            <a:off x="515064" y="1158835"/>
            <a:ext cx="13600271" cy="8241744"/>
          </a:xfrm>
          <a:prstGeom prst="rect">
            <a:avLst/>
          </a:prstGeom>
        </p:spPr>
      </p:pic>
      <p:sp>
        <p:nvSpPr>
          <p:cNvPr id="4" name="Text 1"/>
          <p:cNvSpPr/>
          <p:nvPr/>
        </p:nvSpPr>
        <p:spPr>
          <a:xfrm>
            <a:off x="515064" y="9566077"/>
            <a:ext cx="13600271" cy="235387"/>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867972"/>
            <a:ext cx="6065758"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Discussion(Reflection)</a:t>
            </a:r>
            <a:endParaRPr lang="en-US" sz="4450" dirty="0"/>
          </a:p>
        </p:txBody>
      </p:sp>
      <p:sp>
        <p:nvSpPr>
          <p:cNvPr id="3" name="Text 1"/>
          <p:cNvSpPr/>
          <p:nvPr/>
        </p:nvSpPr>
        <p:spPr>
          <a:xfrm>
            <a:off x="793790" y="314372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Corben" pitchFamily="34" charset="0"/>
                <a:ea typeface="Corben" pitchFamily="34" charset="-122"/>
                <a:cs typeface="Corben" pitchFamily="34" charset="-120"/>
              </a:rPr>
              <a:t>Data Persistence</a:t>
            </a:r>
            <a:endParaRPr lang="en-US" sz="2200" dirty="0"/>
          </a:p>
        </p:txBody>
      </p:sp>
      <p:sp>
        <p:nvSpPr>
          <p:cNvPr id="4" name="Text 2"/>
          <p:cNvSpPr/>
          <p:nvPr/>
        </p:nvSpPr>
        <p:spPr>
          <a:xfrm>
            <a:off x="793790" y="3724870"/>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Implemented JDBC and SQL to reliably store recipe details and user data.</a:t>
            </a:r>
            <a:endParaRPr lang="en-US" sz="1750" dirty="0"/>
          </a:p>
        </p:txBody>
      </p:sp>
      <p:sp>
        <p:nvSpPr>
          <p:cNvPr id="5" name="Text 3"/>
          <p:cNvSpPr/>
          <p:nvPr/>
        </p:nvSpPr>
        <p:spPr>
          <a:xfrm>
            <a:off x="5332928" y="314372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Corben" pitchFamily="34" charset="0"/>
                <a:ea typeface="Corben" pitchFamily="34" charset="-122"/>
                <a:cs typeface="Corben" pitchFamily="34" charset="-120"/>
              </a:rPr>
              <a:t>UI Responsiveness</a:t>
            </a:r>
            <a:endParaRPr lang="en-US" sz="2200" dirty="0"/>
          </a:p>
        </p:txBody>
      </p:sp>
      <p:sp>
        <p:nvSpPr>
          <p:cNvPr id="6" name="Text 4"/>
          <p:cNvSpPr/>
          <p:nvPr/>
        </p:nvSpPr>
        <p:spPr>
          <a:xfrm>
            <a:off x="5332928" y="3724870"/>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Designed a dynamic interface to ensure smooth handling of diverse content and user interactions.</a:t>
            </a:r>
            <a:endParaRPr lang="en-US" sz="1750" dirty="0"/>
          </a:p>
        </p:txBody>
      </p:sp>
      <p:sp>
        <p:nvSpPr>
          <p:cNvPr id="7" name="Text 5"/>
          <p:cNvSpPr/>
          <p:nvPr/>
        </p:nvSpPr>
        <p:spPr>
          <a:xfrm>
            <a:off x="9872067" y="314372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Corben" pitchFamily="34" charset="0"/>
                <a:ea typeface="Corben" pitchFamily="34" charset="-122"/>
                <a:cs typeface="Corben" pitchFamily="34" charset="-120"/>
              </a:rPr>
              <a:t>Image Handling</a:t>
            </a:r>
            <a:endParaRPr lang="en-US" sz="2200" dirty="0"/>
          </a:p>
        </p:txBody>
      </p:sp>
      <p:sp>
        <p:nvSpPr>
          <p:cNvPr id="8" name="Text 6"/>
          <p:cNvSpPr/>
          <p:nvPr/>
        </p:nvSpPr>
        <p:spPr>
          <a:xfrm>
            <a:off x="9872067" y="3724870"/>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Addressed challenges in file path conversion and managed instances of missing images to maintain visual integrity.</a:t>
            </a:r>
            <a:endParaRPr lang="en-US" sz="1750" dirty="0"/>
          </a:p>
        </p:txBody>
      </p:sp>
      <p:sp>
        <p:nvSpPr>
          <p:cNvPr id="9" name="Text 7"/>
          <p:cNvSpPr/>
          <p:nvPr/>
        </p:nvSpPr>
        <p:spPr>
          <a:xfrm>
            <a:off x="793790" y="563570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Key challenges involved ensuring robust data storage and preserving user context across different application states. Iterative development, guided by user feedback, significantly refined application features and usability.</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350050"/>
            <a:ext cx="10461665"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Conclusions and Future Enhancements</a:t>
            </a:r>
            <a:endParaRPr lang="en-US" sz="4450" dirty="0"/>
          </a:p>
        </p:txBody>
      </p:sp>
      <p:sp>
        <p:nvSpPr>
          <p:cNvPr id="3" name="Shape 1"/>
          <p:cNvSpPr/>
          <p:nvPr/>
        </p:nvSpPr>
        <p:spPr>
          <a:xfrm>
            <a:off x="793790" y="2398990"/>
            <a:ext cx="4196358" cy="3136702"/>
          </a:xfrm>
          <a:prstGeom prst="roundRect">
            <a:avLst>
              <a:gd name="adj" fmla="val 3037"/>
            </a:avLst>
          </a:prstGeom>
          <a:solidFill>
            <a:srgbClr val="D2D9F9"/>
          </a:solidFill>
          <a:ln w="7620">
            <a:solidFill>
              <a:srgbClr val="B8BFDF"/>
            </a:solidFill>
            <a:prstDash val="solid"/>
          </a:ln>
        </p:spPr>
      </p:sp>
      <p:sp>
        <p:nvSpPr>
          <p:cNvPr id="4" name="Text 2"/>
          <p:cNvSpPr/>
          <p:nvPr/>
        </p:nvSpPr>
        <p:spPr>
          <a:xfrm>
            <a:off x="1028224" y="26334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Robust System</a:t>
            </a:r>
            <a:endParaRPr lang="en-US" sz="2200" dirty="0"/>
          </a:p>
        </p:txBody>
      </p:sp>
      <p:sp>
        <p:nvSpPr>
          <p:cNvPr id="5" name="Text 3"/>
          <p:cNvSpPr/>
          <p:nvPr/>
        </p:nvSpPr>
        <p:spPr>
          <a:xfrm>
            <a:off x="1028224" y="3123843"/>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 application provides a personalized experience, addressing specific user dietary needs and preferences with tailored recipe suggestions.</a:t>
            </a:r>
            <a:endParaRPr lang="en-US" sz="1750" dirty="0"/>
          </a:p>
        </p:txBody>
      </p:sp>
      <p:sp>
        <p:nvSpPr>
          <p:cNvPr id="6" name="Shape 4"/>
          <p:cNvSpPr/>
          <p:nvPr/>
        </p:nvSpPr>
        <p:spPr>
          <a:xfrm>
            <a:off x="5216962" y="2398990"/>
            <a:ext cx="4196358" cy="3136702"/>
          </a:xfrm>
          <a:prstGeom prst="roundRect">
            <a:avLst>
              <a:gd name="adj" fmla="val 3037"/>
            </a:avLst>
          </a:prstGeom>
          <a:solidFill>
            <a:srgbClr val="D2D9F9"/>
          </a:solidFill>
          <a:ln w="7620">
            <a:solidFill>
              <a:srgbClr val="B8BFDF"/>
            </a:solidFill>
            <a:prstDash val="solid"/>
          </a:ln>
        </p:spPr>
      </p:sp>
      <p:sp>
        <p:nvSpPr>
          <p:cNvPr id="7" name="Text 5"/>
          <p:cNvSpPr/>
          <p:nvPr/>
        </p:nvSpPr>
        <p:spPr>
          <a:xfrm>
            <a:off x="5451396" y="26334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API Integration</a:t>
            </a:r>
            <a:endParaRPr lang="en-US" sz="2200" dirty="0"/>
          </a:p>
        </p:txBody>
      </p:sp>
      <p:sp>
        <p:nvSpPr>
          <p:cNvPr id="8" name="Text 6"/>
          <p:cNvSpPr/>
          <p:nvPr/>
        </p:nvSpPr>
        <p:spPr>
          <a:xfrm>
            <a:off x="5451396" y="3123843"/>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Local recipe data seamlessly integrates with external suggestions from the Spoonacular API, enriching the recipe options available to users.</a:t>
            </a:r>
            <a:endParaRPr lang="en-US" sz="1750" dirty="0"/>
          </a:p>
        </p:txBody>
      </p:sp>
      <p:sp>
        <p:nvSpPr>
          <p:cNvPr id="9" name="Shape 7"/>
          <p:cNvSpPr/>
          <p:nvPr/>
        </p:nvSpPr>
        <p:spPr>
          <a:xfrm>
            <a:off x="9640133" y="2398990"/>
            <a:ext cx="4196358" cy="3136702"/>
          </a:xfrm>
          <a:prstGeom prst="roundRect">
            <a:avLst>
              <a:gd name="adj" fmla="val 3037"/>
            </a:avLst>
          </a:prstGeom>
          <a:solidFill>
            <a:srgbClr val="D2D9F9"/>
          </a:solidFill>
          <a:ln w="7620">
            <a:solidFill>
              <a:srgbClr val="B8BFDF"/>
            </a:solidFill>
            <a:prstDash val="solid"/>
          </a:ln>
        </p:spPr>
      </p:sp>
      <p:sp>
        <p:nvSpPr>
          <p:cNvPr id="10" name="Text 8"/>
          <p:cNvSpPr/>
          <p:nvPr/>
        </p:nvSpPr>
        <p:spPr>
          <a:xfrm>
            <a:off x="9874568" y="263342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User-Friendly</a:t>
            </a:r>
            <a:endParaRPr lang="en-US" sz="2200" dirty="0"/>
          </a:p>
        </p:txBody>
      </p:sp>
      <p:sp>
        <p:nvSpPr>
          <p:cNvPr id="11" name="Text 9"/>
          <p:cNvSpPr/>
          <p:nvPr/>
        </p:nvSpPr>
        <p:spPr>
          <a:xfrm>
            <a:off x="9874568" y="3123843"/>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 dynamic and responsive user interface, combined with persistent data storage, ensures a smooth and engaging user experience across different application states.</a:t>
            </a:r>
            <a:endParaRPr lang="en-US" sz="1750" dirty="0"/>
          </a:p>
        </p:txBody>
      </p:sp>
      <p:sp>
        <p:nvSpPr>
          <p:cNvPr id="12" name="Text 10"/>
          <p:cNvSpPr/>
          <p:nvPr/>
        </p:nvSpPr>
        <p:spPr>
          <a:xfrm>
            <a:off x="793790" y="579084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Future enhancements include adding a shopping cart feature for easy grocery management, sorting recipes based on missing ingredients to simplify meal preparation, and implementing meal planning reminders to encourage consistent use. Additionally, vegetarian filters and other dietary options are planned to cater to a wider range of user preferences.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11669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Team Contributions</a:t>
            </a:r>
            <a:endParaRPr lang="en-US" sz="4450" dirty="0"/>
          </a:p>
        </p:txBody>
      </p:sp>
      <p:sp>
        <p:nvSpPr>
          <p:cNvPr id="3" name="Shape 1"/>
          <p:cNvSpPr/>
          <p:nvPr/>
        </p:nvSpPr>
        <p:spPr>
          <a:xfrm>
            <a:off x="793790" y="3165634"/>
            <a:ext cx="13042821" cy="2329101"/>
          </a:xfrm>
          <a:prstGeom prst="roundRect">
            <a:avLst>
              <a:gd name="adj" fmla="val 4090"/>
            </a:avLst>
          </a:prstGeom>
          <a:noFill/>
          <a:ln w="7620">
            <a:solidFill>
              <a:srgbClr val="000000">
                <a:alpha val="8000"/>
              </a:srgbClr>
            </a:solidFill>
            <a:prstDash val="solid"/>
          </a:ln>
        </p:spPr>
      </p:sp>
      <p:sp>
        <p:nvSpPr>
          <p:cNvPr id="4" name="Shape 2"/>
          <p:cNvSpPr/>
          <p:nvPr/>
        </p:nvSpPr>
        <p:spPr>
          <a:xfrm>
            <a:off x="801410" y="3173254"/>
            <a:ext cx="13027581" cy="1013222"/>
          </a:xfrm>
          <a:prstGeom prst="rect">
            <a:avLst/>
          </a:prstGeom>
          <a:solidFill>
            <a:srgbClr val="FFFFFF">
              <a:alpha val="4000"/>
            </a:srgbClr>
          </a:solidFill>
          <a:ln/>
        </p:spPr>
      </p:sp>
      <p:sp>
        <p:nvSpPr>
          <p:cNvPr id="5" name="Text 3"/>
          <p:cNvSpPr/>
          <p:nvPr/>
        </p:nvSpPr>
        <p:spPr>
          <a:xfrm>
            <a:off x="1028224" y="3316962"/>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Joseph</a:t>
            </a:r>
            <a:endParaRPr lang="en-US" sz="1750" dirty="0"/>
          </a:p>
        </p:txBody>
      </p:sp>
      <p:sp>
        <p:nvSpPr>
          <p:cNvPr id="6" name="Text 4"/>
          <p:cNvSpPr/>
          <p:nvPr/>
        </p:nvSpPr>
        <p:spPr>
          <a:xfrm>
            <a:off x="7545824" y="3316962"/>
            <a:ext cx="6056352"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Login, Signup, Favorite Meal, Planned Meal, Recipe Ratings</a:t>
            </a:r>
            <a:endParaRPr lang="en-US" sz="1750" dirty="0"/>
          </a:p>
        </p:txBody>
      </p:sp>
      <p:sp>
        <p:nvSpPr>
          <p:cNvPr id="7" name="Shape 5"/>
          <p:cNvSpPr/>
          <p:nvPr/>
        </p:nvSpPr>
        <p:spPr>
          <a:xfrm>
            <a:off x="801410" y="4186476"/>
            <a:ext cx="13027581" cy="650319"/>
          </a:xfrm>
          <a:prstGeom prst="rect">
            <a:avLst/>
          </a:prstGeom>
          <a:solidFill>
            <a:srgbClr val="000000">
              <a:alpha val="4000"/>
            </a:srgbClr>
          </a:solidFill>
          <a:ln/>
        </p:spPr>
      </p:sp>
      <p:sp>
        <p:nvSpPr>
          <p:cNvPr id="8" name="Text 6"/>
          <p:cNvSpPr/>
          <p:nvPr/>
        </p:nvSpPr>
        <p:spPr>
          <a:xfrm>
            <a:off x="1028224" y="4330184"/>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Aruna</a:t>
            </a:r>
            <a:endParaRPr lang="en-US" sz="1750" dirty="0"/>
          </a:p>
        </p:txBody>
      </p:sp>
      <p:sp>
        <p:nvSpPr>
          <p:cNvPr id="9" name="Text 7"/>
          <p:cNvSpPr/>
          <p:nvPr/>
        </p:nvSpPr>
        <p:spPr>
          <a:xfrm>
            <a:off x="7545824" y="4330184"/>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Home, My Recipe, Foodiehub Recipe, Add Recipe</a:t>
            </a:r>
            <a:endParaRPr lang="en-US" sz="1750" dirty="0"/>
          </a:p>
        </p:txBody>
      </p:sp>
      <p:sp>
        <p:nvSpPr>
          <p:cNvPr id="10" name="Shape 8"/>
          <p:cNvSpPr/>
          <p:nvPr/>
        </p:nvSpPr>
        <p:spPr>
          <a:xfrm>
            <a:off x="801410" y="4836795"/>
            <a:ext cx="13027581" cy="650319"/>
          </a:xfrm>
          <a:prstGeom prst="rect">
            <a:avLst/>
          </a:prstGeom>
          <a:solidFill>
            <a:srgbClr val="FFFFFF">
              <a:alpha val="4000"/>
            </a:srgbClr>
          </a:solidFill>
          <a:ln/>
        </p:spPr>
      </p:sp>
      <p:sp>
        <p:nvSpPr>
          <p:cNvPr id="11" name="Text 9"/>
          <p:cNvSpPr/>
          <p:nvPr/>
        </p:nvSpPr>
        <p:spPr>
          <a:xfrm>
            <a:off x="1028224" y="4980503"/>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Harsha</a:t>
            </a:r>
            <a:endParaRPr lang="en-US" sz="1750" dirty="0"/>
          </a:p>
        </p:txBody>
      </p:sp>
      <p:sp>
        <p:nvSpPr>
          <p:cNvPr id="12" name="Text 10"/>
          <p:cNvSpPr/>
          <p:nvPr/>
        </p:nvSpPr>
        <p:spPr>
          <a:xfrm>
            <a:off x="7545824" y="4980503"/>
            <a:ext cx="6056352"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Dashboard, Generate Recipe, Profile, AboutUs, Logout</a:t>
            </a:r>
            <a:endParaRPr lang="en-US" sz="1750" dirty="0"/>
          </a:p>
        </p:txBody>
      </p:sp>
      <p:sp>
        <p:nvSpPr>
          <p:cNvPr id="13" name="Text 11"/>
          <p:cNvSpPr/>
          <p:nvPr/>
        </p:nvSpPr>
        <p:spPr>
          <a:xfrm>
            <a:off x="793790" y="5749885"/>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6534269"/>
            <a:ext cx="13042821" cy="453509"/>
          </a:xfrm>
          <a:prstGeom prst="rect">
            <a:avLst/>
          </a:prstGeom>
          <a:noFill/>
          <a:ln/>
        </p:spPr>
        <p:txBody>
          <a:bodyPr wrap="none" lIns="0" tIns="0" rIns="0" bIns="0" rtlCol="0" anchor="t"/>
          <a:lstStyle/>
          <a:p>
            <a:pPr algn="l" indent="0" marL="0">
              <a:lnSpc>
                <a:spcPts val="3550"/>
              </a:lnSpc>
              <a:buNone/>
            </a:pPr>
            <a:r>
              <a:rPr lang="en-US" sz="2200" dirty="0">
                <a:solidFill>
                  <a:srgbClr val="404155"/>
                </a:solidFill>
                <a:latin typeface="Nobile" pitchFamily="34" charset="0"/>
                <a:ea typeface="Nobile" pitchFamily="34" charset="-122"/>
                <a:cs typeface="Nobile" pitchFamily="34" charset="-120"/>
              </a:rPr>
              <a:t>For listening to us.</a:t>
            </a:r>
            <a:endParaRPr lang="en-US" sz="2200" dirty="0"/>
          </a:p>
        </p:txBody>
      </p:sp>
      <p:sp>
        <p:nvSpPr>
          <p:cNvPr id="4" name="Text 1"/>
          <p:cNvSpPr/>
          <p:nvPr/>
        </p:nvSpPr>
        <p:spPr>
          <a:xfrm>
            <a:off x="793790" y="724292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We appreciate your time and attention. We welcome any questions or feedback you may have.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178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Problem Description</a:t>
            </a:r>
            <a:endParaRPr lang="en-US" sz="4450" dirty="0"/>
          </a:p>
        </p:txBody>
      </p:sp>
      <p:sp>
        <p:nvSpPr>
          <p:cNvPr id="3" name="Shape 1"/>
          <p:cNvSpPr/>
          <p:nvPr/>
        </p:nvSpPr>
        <p:spPr>
          <a:xfrm>
            <a:off x="793790" y="2935367"/>
            <a:ext cx="510302" cy="510302"/>
          </a:xfrm>
          <a:prstGeom prst="roundRect">
            <a:avLst>
              <a:gd name="adj" fmla="val 18669"/>
            </a:avLst>
          </a:prstGeom>
          <a:solidFill>
            <a:srgbClr val="D2D9F9"/>
          </a:solidFill>
          <a:ln w="7620">
            <a:solidFill>
              <a:srgbClr val="B8BFDF"/>
            </a:solidFill>
            <a:prstDash val="solid"/>
          </a:ln>
        </p:spPr>
      </p:sp>
      <p:pic>
        <p:nvPicPr>
          <p:cNvPr id="4" name="Image 0" descr="preencoded.png">    </p:cNvPr>
          <p:cNvPicPr>
            <a:picLocks noChangeAspect="1"/>
          </p:cNvPicPr>
          <p:nvPr/>
        </p:nvPicPr>
        <p:blipFill>
          <a:blip r:embed="rId1"/>
          <a:stretch>
            <a:fillRect/>
          </a:stretch>
        </p:blipFill>
        <p:spPr>
          <a:xfrm>
            <a:off x="878860" y="2977872"/>
            <a:ext cx="340162" cy="425291"/>
          </a:xfrm>
          <a:prstGeom prst="rect">
            <a:avLst/>
          </a:prstGeom>
        </p:spPr>
      </p:pic>
      <p:sp>
        <p:nvSpPr>
          <p:cNvPr id="5" name="Text 2"/>
          <p:cNvSpPr/>
          <p:nvPr/>
        </p:nvSpPr>
        <p:spPr>
          <a:xfrm>
            <a:off x="1530906" y="29353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Limited Ingredients:</a:t>
            </a:r>
            <a:endParaRPr lang="en-US" sz="2200" dirty="0"/>
          </a:p>
        </p:txBody>
      </p:sp>
      <p:sp>
        <p:nvSpPr>
          <p:cNvPr id="6" name="Text 3"/>
          <p:cNvSpPr/>
          <p:nvPr/>
        </p:nvSpPr>
        <p:spPr>
          <a:xfrm>
            <a:off x="1530906" y="3425785"/>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International students and working professionals often have minimal and limited ingredient supplies.</a:t>
            </a:r>
            <a:endParaRPr lang="en-US" sz="1750" dirty="0"/>
          </a:p>
        </p:txBody>
      </p:sp>
      <p:sp>
        <p:nvSpPr>
          <p:cNvPr id="7" name="Shape 4"/>
          <p:cNvSpPr/>
          <p:nvPr/>
        </p:nvSpPr>
        <p:spPr>
          <a:xfrm>
            <a:off x="7428667" y="2935367"/>
            <a:ext cx="510302" cy="510302"/>
          </a:xfrm>
          <a:prstGeom prst="roundRect">
            <a:avLst>
              <a:gd name="adj" fmla="val 18669"/>
            </a:avLst>
          </a:prstGeom>
          <a:solidFill>
            <a:srgbClr val="D2D9F9"/>
          </a:solidFill>
          <a:ln w="7620">
            <a:solidFill>
              <a:srgbClr val="B8BFDF"/>
            </a:solidFill>
            <a:prstDash val="solid"/>
          </a:ln>
        </p:spPr>
      </p:sp>
      <p:pic>
        <p:nvPicPr>
          <p:cNvPr id="8" name="Image 1" descr="preencoded.png">    </p:cNvPr>
          <p:cNvPicPr>
            <a:picLocks noChangeAspect="1"/>
          </p:cNvPicPr>
          <p:nvPr/>
        </p:nvPicPr>
        <p:blipFill>
          <a:blip r:embed="rId2"/>
          <a:stretch>
            <a:fillRect/>
          </a:stretch>
        </p:blipFill>
        <p:spPr>
          <a:xfrm>
            <a:off x="7513737" y="2977872"/>
            <a:ext cx="340162" cy="425291"/>
          </a:xfrm>
          <a:prstGeom prst="rect">
            <a:avLst/>
          </a:prstGeom>
        </p:spPr>
      </p:pic>
      <p:sp>
        <p:nvSpPr>
          <p:cNvPr id="9" name="Text 5"/>
          <p:cNvSpPr/>
          <p:nvPr/>
        </p:nvSpPr>
        <p:spPr>
          <a:xfrm>
            <a:off x="8165783" y="2935367"/>
            <a:ext cx="4480917"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Cultural and Culinary Challenges:</a:t>
            </a:r>
            <a:endParaRPr lang="en-US" sz="2200" dirty="0"/>
          </a:p>
        </p:txBody>
      </p:sp>
      <p:sp>
        <p:nvSpPr>
          <p:cNvPr id="10" name="Text 6"/>
          <p:cNvSpPr/>
          <p:nvPr/>
        </p:nvSpPr>
        <p:spPr>
          <a:xfrm>
            <a:off x="8165783" y="3425785"/>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Difficulties adapting to local cuisines push users to rely on familiar, restricted ingredients.</a:t>
            </a:r>
            <a:endParaRPr lang="en-US" sz="1750" dirty="0"/>
          </a:p>
        </p:txBody>
      </p:sp>
      <p:sp>
        <p:nvSpPr>
          <p:cNvPr id="11" name="Shape 7"/>
          <p:cNvSpPr/>
          <p:nvPr/>
        </p:nvSpPr>
        <p:spPr>
          <a:xfrm>
            <a:off x="793790" y="4633555"/>
            <a:ext cx="510302" cy="510302"/>
          </a:xfrm>
          <a:prstGeom prst="roundRect">
            <a:avLst>
              <a:gd name="adj" fmla="val 18669"/>
            </a:avLst>
          </a:prstGeom>
          <a:solidFill>
            <a:srgbClr val="D2D9F9"/>
          </a:solidFill>
          <a:ln w="7620">
            <a:solidFill>
              <a:srgbClr val="B8BFDF"/>
            </a:solidFill>
            <a:prstDash val="solid"/>
          </a:ln>
        </p:spPr>
      </p:sp>
      <p:pic>
        <p:nvPicPr>
          <p:cNvPr id="12" name="Image 2" descr="preencoded.png">    </p:cNvPr>
          <p:cNvPicPr>
            <a:picLocks noChangeAspect="1"/>
          </p:cNvPicPr>
          <p:nvPr/>
        </p:nvPicPr>
        <p:blipFill>
          <a:blip r:embed="rId3"/>
          <a:stretch>
            <a:fillRect/>
          </a:stretch>
        </p:blipFill>
        <p:spPr>
          <a:xfrm>
            <a:off x="878860" y="4676061"/>
            <a:ext cx="340162" cy="425291"/>
          </a:xfrm>
          <a:prstGeom prst="rect">
            <a:avLst/>
          </a:prstGeom>
        </p:spPr>
      </p:pic>
      <p:sp>
        <p:nvSpPr>
          <p:cNvPr id="13" name="Text 8"/>
          <p:cNvSpPr/>
          <p:nvPr/>
        </p:nvSpPr>
        <p:spPr>
          <a:xfrm>
            <a:off x="1530906" y="4633555"/>
            <a:ext cx="3194209"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Platform Shortcomings:</a:t>
            </a:r>
            <a:endParaRPr lang="en-US" sz="2200" dirty="0"/>
          </a:p>
        </p:txBody>
      </p:sp>
      <p:sp>
        <p:nvSpPr>
          <p:cNvPr id="14" name="Text 9"/>
          <p:cNvSpPr/>
          <p:nvPr/>
        </p:nvSpPr>
        <p:spPr>
          <a:xfrm>
            <a:off x="1530906" y="5123974"/>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Existing recipe platforms assume a fully stocked kitchen.</a:t>
            </a:r>
            <a:endParaRPr lang="en-US" sz="1750" dirty="0"/>
          </a:p>
        </p:txBody>
      </p:sp>
      <p:sp>
        <p:nvSpPr>
          <p:cNvPr id="15" name="Text 10"/>
          <p:cNvSpPr/>
          <p:nvPr/>
        </p:nvSpPr>
        <p:spPr>
          <a:xfrm>
            <a:off x="1530906" y="5985867"/>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They provide generic suggestions and lack personal recipe management features.</a:t>
            </a:r>
            <a:endParaRPr lang="en-US" sz="1750" dirty="0"/>
          </a:p>
        </p:txBody>
      </p:sp>
      <p:sp>
        <p:nvSpPr>
          <p:cNvPr id="16" name="Shape 11"/>
          <p:cNvSpPr/>
          <p:nvPr/>
        </p:nvSpPr>
        <p:spPr>
          <a:xfrm>
            <a:off x="7428667" y="4633555"/>
            <a:ext cx="510302" cy="510302"/>
          </a:xfrm>
          <a:prstGeom prst="roundRect">
            <a:avLst>
              <a:gd name="adj" fmla="val 18669"/>
            </a:avLst>
          </a:prstGeom>
          <a:solidFill>
            <a:srgbClr val="D2D9F9"/>
          </a:solidFill>
          <a:ln w="7620">
            <a:solidFill>
              <a:srgbClr val="B8BFDF"/>
            </a:solidFill>
            <a:prstDash val="solid"/>
          </a:ln>
        </p:spPr>
      </p:sp>
      <p:pic>
        <p:nvPicPr>
          <p:cNvPr id="17" name="Image 3" descr="preencoded.png">    </p:cNvPr>
          <p:cNvPicPr>
            <a:picLocks noChangeAspect="1"/>
          </p:cNvPicPr>
          <p:nvPr/>
        </p:nvPicPr>
        <p:blipFill>
          <a:blip r:embed="rId4"/>
          <a:stretch>
            <a:fillRect/>
          </a:stretch>
        </p:blipFill>
        <p:spPr>
          <a:xfrm>
            <a:off x="7513737" y="4676061"/>
            <a:ext cx="340162" cy="425291"/>
          </a:xfrm>
          <a:prstGeom prst="rect">
            <a:avLst/>
          </a:prstGeom>
        </p:spPr>
      </p:pic>
      <p:sp>
        <p:nvSpPr>
          <p:cNvPr id="18" name="Text 12"/>
          <p:cNvSpPr/>
          <p:nvPr/>
        </p:nvSpPr>
        <p:spPr>
          <a:xfrm>
            <a:off x="8165783" y="4633555"/>
            <a:ext cx="3349943"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Need for Personalization:</a:t>
            </a:r>
            <a:endParaRPr lang="en-US" sz="2200" dirty="0"/>
          </a:p>
        </p:txBody>
      </p:sp>
      <p:sp>
        <p:nvSpPr>
          <p:cNvPr id="19" name="Text 13"/>
          <p:cNvSpPr/>
          <p:nvPr/>
        </p:nvSpPr>
        <p:spPr>
          <a:xfrm>
            <a:off x="8165783" y="5123974"/>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 system that suggests recipes based on available ingredients.</a:t>
            </a:r>
            <a:endParaRPr lang="en-US" sz="1750" dirty="0"/>
          </a:p>
        </p:txBody>
      </p:sp>
      <p:sp>
        <p:nvSpPr>
          <p:cNvPr id="20" name="Text 14"/>
          <p:cNvSpPr/>
          <p:nvPr/>
        </p:nvSpPr>
        <p:spPr>
          <a:xfrm>
            <a:off x="8165783" y="5985867"/>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Helps minimize food waste and caters to individual needs.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0120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Analysis</a:t>
            </a:r>
            <a:endParaRPr lang="en-US" sz="4450" dirty="0"/>
          </a:p>
        </p:txBody>
      </p:sp>
      <p:sp>
        <p:nvSpPr>
          <p:cNvPr id="3" name="Shape 1"/>
          <p:cNvSpPr/>
          <p:nvPr/>
        </p:nvSpPr>
        <p:spPr>
          <a:xfrm>
            <a:off x="793790" y="3305294"/>
            <a:ext cx="510302" cy="510302"/>
          </a:xfrm>
          <a:prstGeom prst="roundRect">
            <a:avLst>
              <a:gd name="adj" fmla="val 18669"/>
            </a:avLst>
          </a:prstGeom>
          <a:solidFill>
            <a:srgbClr val="D2D9F9"/>
          </a:solidFill>
          <a:ln w="7620">
            <a:solidFill>
              <a:srgbClr val="B8BFDF"/>
            </a:solidFill>
            <a:prstDash val="solid"/>
          </a:ln>
        </p:spPr>
      </p:sp>
      <p:pic>
        <p:nvPicPr>
          <p:cNvPr id="4" name="Image 0" descr="preencoded.png">    </p:cNvPr>
          <p:cNvPicPr>
            <a:picLocks noChangeAspect="1"/>
          </p:cNvPicPr>
          <p:nvPr/>
        </p:nvPicPr>
        <p:blipFill>
          <a:blip r:embed="rId1"/>
          <a:stretch>
            <a:fillRect/>
          </a:stretch>
        </p:blipFill>
        <p:spPr>
          <a:xfrm>
            <a:off x="878860" y="3347799"/>
            <a:ext cx="340162" cy="425291"/>
          </a:xfrm>
          <a:prstGeom prst="rect">
            <a:avLst/>
          </a:prstGeom>
        </p:spPr>
      </p:pic>
      <p:sp>
        <p:nvSpPr>
          <p:cNvPr id="5" name="Text 2"/>
          <p:cNvSpPr/>
          <p:nvPr/>
        </p:nvSpPr>
        <p:spPr>
          <a:xfrm>
            <a:off x="1530906" y="330529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User Insight</a:t>
            </a:r>
            <a:endParaRPr lang="en-US" sz="2200" dirty="0"/>
          </a:p>
        </p:txBody>
      </p:sp>
      <p:sp>
        <p:nvSpPr>
          <p:cNvPr id="6" name="Text 3"/>
          <p:cNvSpPr/>
          <p:nvPr/>
        </p:nvSpPr>
        <p:spPr>
          <a:xfrm>
            <a:off x="1530906" y="3795713"/>
            <a:ext cx="3459242"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Students want ingredient-based recipes due to unfamiliarity with local cuisines.</a:t>
            </a:r>
            <a:endParaRPr lang="en-US" sz="1750" dirty="0"/>
          </a:p>
        </p:txBody>
      </p:sp>
      <p:sp>
        <p:nvSpPr>
          <p:cNvPr id="7" name="Shape 4"/>
          <p:cNvSpPr/>
          <p:nvPr/>
        </p:nvSpPr>
        <p:spPr>
          <a:xfrm>
            <a:off x="5216962" y="3305294"/>
            <a:ext cx="510302" cy="510302"/>
          </a:xfrm>
          <a:prstGeom prst="roundRect">
            <a:avLst>
              <a:gd name="adj" fmla="val 18669"/>
            </a:avLst>
          </a:prstGeom>
          <a:solidFill>
            <a:srgbClr val="D2D9F9"/>
          </a:solidFill>
          <a:ln w="7620">
            <a:solidFill>
              <a:srgbClr val="B8BFDF"/>
            </a:solidFill>
            <a:prstDash val="solid"/>
          </a:ln>
        </p:spPr>
      </p:sp>
      <p:pic>
        <p:nvPicPr>
          <p:cNvPr id="8" name="Image 1" descr="preencoded.png">    </p:cNvPr>
          <p:cNvPicPr>
            <a:picLocks noChangeAspect="1"/>
          </p:cNvPicPr>
          <p:nvPr/>
        </p:nvPicPr>
        <p:blipFill>
          <a:blip r:embed="rId2"/>
          <a:stretch>
            <a:fillRect/>
          </a:stretch>
        </p:blipFill>
        <p:spPr>
          <a:xfrm>
            <a:off x="5302032" y="3347799"/>
            <a:ext cx="340162" cy="425291"/>
          </a:xfrm>
          <a:prstGeom prst="rect">
            <a:avLst/>
          </a:prstGeom>
        </p:spPr>
      </p:pic>
      <p:sp>
        <p:nvSpPr>
          <p:cNvPr id="9" name="Text 5"/>
          <p:cNvSpPr/>
          <p:nvPr/>
        </p:nvSpPr>
        <p:spPr>
          <a:xfrm>
            <a:off x="5954078" y="3305294"/>
            <a:ext cx="3459242" cy="708660"/>
          </a:xfrm>
          <a:prstGeom prst="rect">
            <a:avLst/>
          </a:prstGeom>
          <a:noFill/>
          <a:ln/>
        </p:spPr>
        <p:txBody>
          <a:bodyPr wrap="squar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Time &amp; Budget Constraints</a:t>
            </a:r>
            <a:endParaRPr lang="en-US" sz="2200" dirty="0"/>
          </a:p>
        </p:txBody>
      </p:sp>
      <p:sp>
        <p:nvSpPr>
          <p:cNvPr id="10" name="Text 6"/>
          <p:cNvSpPr/>
          <p:nvPr/>
        </p:nvSpPr>
        <p:spPr>
          <a:xfrm>
            <a:off x="5954078" y="4150042"/>
            <a:ext cx="3459242"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Professionals need quick, affordable meals.</a:t>
            </a:r>
            <a:endParaRPr lang="en-US" sz="1750" dirty="0"/>
          </a:p>
        </p:txBody>
      </p:sp>
      <p:sp>
        <p:nvSpPr>
          <p:cNvPr id="11" name="Shape 7"/>
          <p:cNvSpPr/>
          <p:nvPr/>
        </p:nvSpPr>
        <p:spPr>
          <a:xfrm>
            <a:off x="9640133" y="3305294"/>
            <a:ext cx="510302" cy="510302"/>
          </a:xfrm>
          <a:prstGeom prst="roundRect">
            <a:avLst>
              <a:gd name="adj" fmla="val 18669"/>
            </a:avLst>
          </a:prstGeom>
          <a:solidFill>
            <a:srgbClr val="D2D9F9"/>
          </a:solidFill>
          <a:ln w="7620">
            <a:solidFill>
              <a:srgbClr val="B8BFDF"/>
            </a:solidFill>
            <a:prstDash val="solid"/>
          </a:ln>
        </p:spPr>
      </p:sp>
      <p:pic>
        <p:nvPicPr>
          <p:cNvPr id="12" name="Image 2" descr="preencoded.png">    </p:cNvPr>
          <p:cNvPicPr>
            <a:picLocks noChangeAspect="1"/>
          </p:cNvPicPr>
          <p:nvPr/>
        </p:nvPicPr>
        <p:blipFill>
          <a:blip r:embed="rId3"/>
          <a:stretch>
            <a:fillRect/>
          </a:stretch>
        </p:blipFill>
        <p:spPr>
          <a:xfrm>
            <a:off x="9725204" y="3347799"/>
            <a:ext cx="340162" cy="425291"/>
          </a:xfrm>
          <a:prstGeom prst="rect">
            <a:avLst/>
          </a:prstGeom>
        </p:spPr>
      </p:pic>
      <p:sp>
        <p:nvSpPr>
          <p:cNvPr id="13" name="Text 8"/>
          <p:cNvSpPr/>
          <p:nvPr/>
        </p:nvSpPr>
        <p:spPr>
          <a:xfrm>
            <a:off x="10377249" y="330529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Platform Gaps</a:t>
            </a:r>
            <a:endParaRPr lang="en-US" sz="2200" dirty="0"/>
          </a:p>
        </p:txBody>
      </p:sp>
      <p:sp>
        <p:nvSpPr>
          <p:cNvPr id="14" name="Text 9"/>
          <p:cNvSpPr/>
          <p:nvPr/>
        </p:nvSpPr>
        <p:spPr>
          <a:xfrm>
            <a:off x="10377249" y="3795713"/>
            <a:ext cx="3459242"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Current platforms lack ingredient-focused search and personal recipe management.</a:t>
            </a:r>
            <a:endParaRPr lang="en-US" sz="1750" dirty="0"/>
          </a:p>
        </p:txBody>
      </p:sp>
      <p:sp>
        <p:nvSpPr>
          <p:cNvPr id="15" name="Text 10"/>
          <p:cNvSpPr/>
          <p:nvPr/>
        </p:nvSpPr>
        <p:spPr>
          <a:xfrm>
            <a:off x="793790" y="550247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Existing platforms don't address limited ingredient access, highlighting the need for personalization. FoodieHub offers a unique solution for international students and professionals with ingredient-based recipes and personalization.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701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Design</a:t>
            </a:r>
            <a:endParaRPr lang="en-US" sz="4450" dirty="0"/>
          </a:p>
        </p:txBody>
      </p:sp>
      <p:pic>
        <p:nvPicPr>
          <p:cNvPr id="3" name="Image 0" descr="preencoded.png">    </p:cNvPr>
          <p:cNvPicPr>
            <a:picLocks noChangeAspect="1"/>
          </p:cNvPicPr>
          <p:nvPr/>
        </p:nvPicPr>
        <p:blipFill>
          <a:blip r:embed="rId1"/>
          <a:stretch>
            <a:fillRect/>
          </a:stretch>
        </p:blipFill>
        <p:spPr>
          <a:xfrm>
            <a:off x="793790" y="1925955"/>
            <a:ext cx="1134070" cy="1360884"/>
          </a:xfrm>
          <a:prstGeom prst="rect">
            <a:avLst/>
          </a:prstGeom>
        </p:spPr>
      </p:pic>
      <p:sp>
        <p:nvSpPr>
          <p:cNvPr id="4" name="Text 1"/>
          <p:cNvSpPr/>
          <p:nvPr/>
        </p:nvSpPr>
        <p:spPr>
          <a:xfrm>
            <a:off x="2268022" y="215276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Frontend: JavaFX</a:t>
            </a:r>
            <a:endParaRPr lang="en-US" sz="2200" dirty="0"/>
          </a:p>
        </p:txBody>
      </p:sp>
      <p:sp>
        <p:nvSpPr>
          <p:cNvPr id="5" name="Text 2"/>
          <p:cNvSpPr/>
          <p:nvPr/>
        </p:nvSpPr>
        <p:spPr>
          <a:xfrm>
            <a:off x="2268022" y="2643188"/>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Rich GUI built with JavaFX, utilizing FXML for declarative UI design.</a:t>
            </a:r>
            <a:endParaRPr lang="en-US" sz="1750" dirty="0"/>
          </a:p>
        </p:txBody>
      </p:sp>
      <p:pic>
        <p:nvPicPr>
          <p:cNvPr id="6" name="Image 1" descr="preencoded.png">    </p:cNvPr>
          <p:cNvPicPr>
            <a:picLocks noChangeAspect="1"/>
          </p:cNvPicPr>
          <p:nvPr/>
        </p:nvPicPr>
        <p:blipFill>
          <a:blip r:embed="rId2"/>
          <a:stretch>
            <a:fillRect/>
          </a:stretch>
        </p:blipFill>
        <p:spPr>
          <a:xfrm>
            <a:off x="793790" y="3286839"/>
            <a:ext cx="1134070" cy="1360884"/>
          </a:xfrm>
          <a:prstGeom prst="rect">
            <a:avLst/>
          </a:prstGeom>
        </p:spPr>
      </p:pic>
      <p:sp>
        <p:nvSpPr>
          <p:cNvPr id="7" name="Text 3"/>
          <p:cNvSpPr/>
          <p:nvPr/>
        </p:nvSpPr>
        <p:spPr>
          <a:xfrm>
            <a:off x="2268022" y="35136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Backend: Java</a:t>
            </a:r>
            <a:endParaRPr lang="en-US" sz="2200" dirty="0"/>
          </a:p>
        </p:txBody>
      </p:sp>
      <p:sp>
        <p:nvSpPr>
          <p:cNvPr id="8" name="Text 4"/>
          <p:cNvSpPr/>
          <p:nvPr/>
        </p:nvSpPr>
        <p:spPr>
          <a:xfrm>
            <a:off x="2268022" y="4004072"/>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Java backend leveraging JDBC for persistent data storage and retrieval from SQLite.</a:t>
            </a:r>
            <a:endParaRPr lang="en-US" sz="1750" dirty="0"/>
          </a:p>
        </p:txBody>
      </p:sp>
      <p:pic>
        <p:nvPicPr>
          <p:cNvPr id="9" name="Image 2" descr="preencoded.png">    </p:cNvPr>
          <p:cNvPicPr>
            <a:picLocks noChangeAspect="1"/>
          </p:cNvPicPr>
          <p:nvPr/>
        </p:nvPicPr>
        <p:blipFill>
          <a:blip r:embed="rId3"/>
          <a:stretch>
            <a:fillRect/>
          </a:stretch>
        </p:blipFill>
        <p:spPr>
          <a:xfrm>
            <a:off x="793790" y="4647724"/>
            <a:ext cx="1134070" cy="1360884"/>
          </a:xfrm>
          <a:prstGeom prst="rect">
            <a:avLst/>
          </a:prstGeom>
        </p:spPr>
      </p:pic>
      <p:sp>
        <p:nvSpPr>
          <p:cNvPr id="10" name="Text 5"/>
          <p:cNvSpPr/>
          <p:nvPr/>
        </p:nvSpPr>
        <p:spPr>
          <a:xfrm>
            <a:off x="2268022" y="487453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Spoonacular API</a:t>
            </a:r>
            <a:endParaRPr lang="en-US" sz="2200" dirty="0"/>
          </a:p>
        </p:txBody>
      </p:sp>
      <p:sp>
        <p:nvSpPr>
          <p:cNvPr id="11" name="Text 6"/>
          <p:cNvSpPr/>
          <p:nvPr/>
        </p:nvSpPr>
        <p:spPr>
          <a:xfrm>
            <a:off x="2268022" y="5364956"/>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External API integration for expanded recipe options and nutritional information.</a:t>
            </a:r>
            <a:endParaRPr lang="en-US" sz="1750" dirty="0"/>
          </a:p>
        </p:txBody>
      </p:sp>
      <p:sp>
        <p:nvSpPr>
          <p:cNvPr id="12" name="Text 7"/>
          <p:cNvSpPr/>
          <p:nvPr/>
        </p:nvSpPr>
        <p:spPr>
          <a:xfrm>
            <a:off x="793790" y="6263759"/>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 system follows the MVC pattern to decouple the UI from the application logic. The frontend is constructed using JavaFX and FXML for a modern user interface. The backend is implemented in Java, employing JDBC for seamless interaction with the SQLite database.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5671" y="477679"/>
            <a:ext cx="4326850" cy="540782"/>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Corben" pitchFamily="34" charset="0"/>
                <a:ea typeface="Corben" pitchFamily="34" charset="-122"/>
                <a:cs typeface="Corben" pitchFamily="34" charset="-120"/>
              </a:rPr>
              <a:t>Flow Chart</a:t>
            </a:r>
            <a:endParaRPr lang="en-US" sz="3400" dirty="0"/>
          </a:p>
        </p:txBody>
      </p:sp>
      <p:pic>
        <p:nvPicPr>
          <p:cNvPr id="3" name="Image 0" descr="preencoded.png">    </p:cNvPr>
          <p:cNvPicPr>
            <a:picLocks noChangeAspect="1"/>
          </p:cNvPicPr>
          <p:nvPr/>
        </p:nvPicPr>
        <p:blipFill>
          <a:blip r:embed="rId1"/>
          <a:stretch>
            <a:fillRect/>
          </a:stretch>
        </p:blipFill>
        <p:spPr>
          <a:xfrm>
            <a:off x="605671" y="1364575"/>
            <a:ext cx="6096119" cy="5587008"/>
          </a:xfrm>
          <a:prstGeom prst="rect">
            <a:avLst/>
          </a:prstGeom>
        </p:spPr>
      </p:pic>
      <p:sp>
        <p:nvSpPr>
          <p:cNvPr id="4" name="Text 1"/>
          <p:cNvSpPr/>
          <p:nvPr/>
        </p:nvSpPr>
        <p:spPr>
          <a:xfrm>
            <a:off x="605671" y="7211139"/>
            <a:ext cx="4326850" cy="540782"/>
          </a:xfrm>
          <a:prstGeom prst="rect">
            <a:avLst/>
          </a:prstGeom>
          <a:noFill/>
          <a:ln/>
        </p:spPr>
        <p:txBody>
          <a:bodyPr wrap="none" lIns="0" tIns="0" rIns="0" bIns="0" rtlCol="0" anchor="t"/>
          <a:lstStyle/>
          <a:p>
            <a:pPr algn="l" indent="0" marL="0">
              <a:lnSpc>
                <a:spcPts val="4250"/>
              </a:lnSpc>
              <a:buNone/>
            </a:pPr>
            <a:endParaRPr lang="en-US" sz="3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88770"/>
            <a:ext cx="7406759"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Key Implementation Details</a:t>
            </a:r>
            <a:endParaRPr lang="en-US" sz="4450" dirty="0"/>
          </a:p>
        </p:txBody>
      </p:sp>
      <p:pic>
        <p:nvPicPr>
          <p:cNvPr id="3" name="Image 0" descr="preencoded.png">    </p:cNvPr>
          <p:cNvPicPr>
            <a:picLocks noChangeAspect="1"/>
          </p:cNvPicPr>
          <p:nvPr/>
        </p:nvPicPr>
        <p:blipFill>
          <a:blip r:embed="rId1"/>
          <a:stretch>
            <a:fillRect/>
          </a:stretch>
        </p:blipFill>
        <p:spPr>
          <a:xfrm>
            <a:off x="793790" y="2677358"/>
            <a:ext cx="566976" cy="566976"/>
          </a:xfrm>
          <a:prstGeom prst="rect">
            <a:avLst/>
          </a:prstGeom>
        </p:spPr>
      </p:pic>
      <p:sp>
        <p:nvSpPr>
          <p:cNvPr id="4" name="Text 1"/>
          <p:cNvSpPr/>
          <p:nvPr/>
        </p:nvSpPr>
        <p:spPr>
          <a:xfrm>
            <a:off x="1587579" y="2637711"/>
            <a:ext cx="2211705" cy="708660"/>
          </a:xfrm>
          <a:prstGeom prst="rect">
            <a:avLst/>
          </a:prstGeom>
          <a:noFill/>
          <a:ln/>
        </p:spPr>
        <p:txBody>
          <a:bodyPr wrap="squar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Dynamic List Generation</a:t>
            </a:r>
            <a:endParaRPr lang="en-US" sz="2200" dirty="0"/>
          </a:p>
        </p:txBody>
      </p:sp>
      <p:sp>
        <p:nvSpPr>
          <p:cNvPr id="5" name="Text 2"/>
          <p:cNvSpPr/>
          <p:nvPr/>
        </p:nvSpPr>
        <p:spPr>
          <a:xfrm>
            <a:off x="1587579" y="3482459"/>
            <a:ext cx="2211705"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Efficiently manage and update recipe lists based on user input and API data.</a:t>
            </a:r>
            <a:endParaRPr lang="en-US" sz="1750" dirty="0"/>
          </a:p>
        </p:txBody>
      </p:sp>
      <p:pic>
        <p:nvPicPr>
          <p:cNvPr id="6" name="Image 1" descr="preencoded.png">    </p:cNvPr>
          <p:cNvPicPr>
            <a:picLocks noChangeAspect="1"/>
          </p:cNvPicPr>
          <p:nvPr/>
        </p:nvPicPr>
        <p:blipFill>
          <a:blip r:embed="rId2"/>
          <a:stretch>
            <a:fillRect/>
          </a:stretch>
        </p:blipFill>
        <p:spPr>
          <a:xfrm>
            <a:off x="4139446" y="2677358"/>
            <a:ext cx="566976" cy="566976"/>
          </a:xfrm>
          <a:prstGeom prst="rect">
            <a:avLst/>
          </a:prstGeom>
        </p:spPr>
      </p:pic>
      <p:sp>
        <p:nvSpPr>
          <p:cNvPr id="7" name="Text 3"/>
          <p:cNvSpPr/>
          <p:nvPr/>
        </p:nvSpPr>
        <p:spPr>
          <a:xfrm>
            <a:off x="4933236" y="2637711"/>
            <a:ext cx="2211824" cy="708660"/>
          </a:xfrm>
          <a:prstGeom prst="rect">
            <a:avLst/>
          </a:prstGeom>
          <a:noFill/>
          <a:ln/>
        </p:spPr>
        <p:txBody>
          <a:bodyPr wrap="squar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Recipe Publishing</a:t>
            </a:r>
            <a:endParaRPr lang="en-US" sz="2200" dirty="0"/>
          </a:p>
        </p:txBody>
      </p:sp>
      <p:sp>
        <p:nvSpPr>
          <p:cNvPr id="8" name="Text 4"/>
          <p:cNvSpPr/>
          <p:nvPr/>
        </p:nvSpPr>
        <p:spPr>
          <a:xfrm>
            <a:off x="4933236" y="3482459"/>
            <a:ext cx="2211824" cy="1814513"/>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Allow users to contribute their own recipes and share them with the community.</a:t>
            </a:r>
            <a:endParaRPr lang="en-US" sz="1750" dirty="0"/>
          </a:p>
        </p:txBody>
      </p:sp>
      <p:pic>
        <p:nvPicPr>
          <p:cNvPr id="9" name="Image 2" descr="preencoded.png">    </p:cNvPr>
          <p:cNvPicPr>
            <a:picLocks noChangeAspect="1"/>
          </p:cNvPicPr>
          <p:nvPr/>
        </p:nvPicPr>
        <p:blipFill>
          <a:blip r:embed="rId3"/>
          <a:stretch>
            <a:fillRect/>
          </a:stretch>
        </p:blipFill>
        <p:spPr>
          <a:xfrm>
            <a:off x="7485221" y="2677358"/>
            <a:ext cx="566976" cy="566976"/>
          </a:xfrm>
          <a:prstGeom prst="rect">
            <a:avLst/>
          </a:prstGeom>
        </p:spPr>
      </p:pic>
      <p:sp>
        <p:nvSpPr>
          <p:cNvPr id="10" name="Text 5"/>
          <p:cNvSpPr/>
          <p:nvPr/>
        </p:nvSpPr>
        <p:spPr>
          <a:xfrm>
            <a:off x="8279011" y="2637711"/>
            <a:ext cx="2211824" cy="708660"/>
          </a:xfrm>
          <a:prstGeom prst="rect">
            <a:avLst/>
          </a:prstGeom>
          <a:noFill/>
          <a:ln/>
        </p:spPr>
        <p:txBody>
          <a:bodyPr wrap="squar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Favorites Management</a:t>
            </a:r>
            <a:endParaRPr lang="en-US" sz="2200" dirty="0"/>
          </a:p>
        </p:txBody>
      </p:sp>
      <p:sp>
        <p:nvSpPr>
          <p:cNvPr id="11" name="Text 6"/>
          <p:cNvSpPr/>
          <p:nvPr/>
        </p:nvSpPr>
        <p:spPr>
          <a:xfrm>
            <a:off x="8279011" y="3482459"/>
            <a:ext cx="2211824" cy="1451610"/>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Enable users to save and organize their preferred recipes for quick access.</a:t>
            </a:r>
            <a:endParaRPr lang="en-US" sz="1750" dirty="0"/>
          </a:p>
        </p:txBody>
      </p:sp>
      <p:pic>
        <p:nvPicPr>
          <p:cNvPr id="12" name="Image 3" descr="preencoded.png">    </p:cNvPr>
          <p:cNvPicPr>
            <a:picLocks noChangeAspect="1"/>
          </p:cNvPicPr>
          <p:nvPr/>
        </p:nvPicPr>
        <p:blipFill>
          <a:blip r:embed="rId4"/>
          <a:stretch>
            <a:fillRect/>
          </a:stretch>
        </p:blipFill>
        <p:spPr>
          <a:xfrm>
            <a:off x="10830997" y="2677358"/>
            <a:ext cx="566976" cy="566976"/>
          </a:xfrm>
          <a:prstGeom prst="rect">
            <a:avLst/>
          </a:prstGeom>
        </p:spPr>
      </p:pic>
      <p:sp>
        <p:nvSpPr>
          <p:cNvPr id="13" name="Text 7"/>
          <p:cNvSpPr/>
          <p:nvPr/>
        </p:nvSpPr>
        <p:spPr>
          <a:xfrm>
            <a:off x="11624786" y="2637711"/>
            <a:ext cx="2211824" cy="708660"/>
          </a:xfrm>
          <a:prstGeom prst="rect">
            <a:avLst/>
          </a:prstGeom>
          <a:noFill/>
          <a:ln/>
        </p:spPr>
        <p:txBody>
          <a:bodyPr wrap="squar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Adjustable Serving Sizes</a:t>
            </a:r>
            <a:endParaRPr lang="en-US" sz="2200" dirty="0"/>
          </a:p>
        </p:txBody>
      </p:sp>
      <p:sp>
        <p:nvSpPr>
          <p:cNvPr id="14" name="Text 8"/>
          <p:cNvSpPr/>
          <p:nvPr/>
        </p:nvSpPr>
        <p:spPr>
          <a:xfrm>
            <a:off x="11624786" y="3482459"/>
            <a:ext cx="2211824" cy="1814513"/>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Automatically scale ingredient quantities based on the desired number of servings.</a:t>
            </a:r>
            <a:endParaRPr lang="en-US" sz="1750" dirty="0"/>
          </a:p>
        </p:txBody>
      </p:sp>
      <p:sp>
        <p:nvSpPr>
          <p:cNvPr id="15" name="Text 9"/>
          <p:cNvSpPr/>
          <p:nvPr/>
        </p:nvSpPr>
        <p:spPr>
          <a:xfrm>
            <a:off x="793790" y="555212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 frontend utilizes JavaFX with FXML for a responsive user interface. The backend ensures persistent data storage and retrieval by connecting to SQLite via Java with JDBC. Furthermore, the Spoonacular API enriches the application by providing a wide array of ingredient-based recipe suggestions.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6255" y="405646"/>
            <a:ext cx="3687723" cy="460891"/>
          </a:xfrm>
          <a:prstGeom prst="rect">
            <a:avLst/>
          </a:prstGeom>
          <a:noFill/>
          <a:ln/>
        </p:spPr>
        <p:txBody>
          <a:bodyPr wrap="none" lIns="0" tIns="0" rIns="0" bIns="0" rtlCol="0" anchor="t"/>
          <a:lstStyle/>
          <a:p>
            <a:pPr algn="l" indent="0" marL="0">
              <a:lnSpc>
                <a:spcPts val="3600"/>
              </a:lnSpc>
              <a:buNone/>
            </a:pPr>
            <a:r>
              <a:rPr lang="en-US" sz="2900" dirty="0">
                <a:solidFill>
                  <a:srgbClr val="1B1B27"/>
                </a:solidFill>
                <a:latin typeface="Corben" pitchFamily="34" charset="0"/>
                <a:ea typeface="Corben" pitchFamily="34" charset="-122"/>
                <a:cs typeface="Corben" pitchFamily="34" charset="-120"/>
              </a:rPr>
              <a:t>Login</a:t>
            </a:r>
            <a:endParaRPr lang="en-US" sz="2900" dirty="0"/>
          </a:p>
        </p:txBody>
      </p:sp>
      <p:pic>
        <p:nvPicPr>
          <p:cNvPr id="3" name="Image 0" descr="preencoded.png">    </p:cNvPr>
          <p:cNvPicPr>
            <a:picLocks noChangeAspect="1"/>
          </p:cNvPicPr>
          <p:nvPr/>
        </p:nvPicPr>
        <p:blipFill>
          <a:blip r:embed="rId1"/>
          <a:stretch>
            <a:fillRect/>
          </a:stretch>
        </p:blipFill>
        <p:spPr>
          <a:xfrm>
            <a:off x="516255" y="1161455"/>
            <a:ext cx="13597890" cy="8226623"/>
          </a:xfrm>
          <a:prstGeom prst="rect">
            <a:avLst/>
          </a:prstGeom>
        </p:spPr>
      </p:pic>
      <p:sp>
        <p:nvSpPr>
          <p:cNvPr id="4" name="Text 1"/>
          <p:cNvSpPr/>
          <p:nvPr/>
        </p:nvSpPr>
        <p:spPr>
          <a:xfrm>
            <a:off x="516255" y="9553932"/>
            <a:ext cx="13597890" cy="235982"/>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5064" y="404693"/>
            <a:ext cx="3679269" cy="459819"/>
          </a:xfrm>
          <a:prstGeom prst="rect">
            <a:avLst/>
          </a:prstGeom>
          <a:noFill/>
          <a:ln/>
        </p:spPr>
        <p:txBody>
          <a:bodyPr wrap="none" lIns="0" tIns="0" rIns="0" bIns="0" rtlCol="0" anchor="t"/>
          <a:lstStyle/>
          <a:p>
            <a:pPr algn="l" indent="0" marL="0">
              <a:lnSpc>
                <a:spcPts val="3600"/>
              </a:lnSpc>
              <a:buNone/>
            </a:pPr>
            <a:r>
              <a:rPr lang="en-US" sz="2850" dirty="0">
                <a:solidFill>
                  <a:srgbClr val="1B1B27"/>
                </a:solidFill>
                <a:latin typeface="Corben" pitchFamily="34" charset="0"/>
                <a:ea typeface="Corben" pitchFamily="34" charset="-122"/>
                <a:cs typeface="Corben" pitchFamily="34" charset="-120"/>
              </a:rPr>
              <a:t>Signup</a:t>
            </a:r>
            <a:endParaRPr lang="en-US" sz="2850" dirty="0"/>
          </a:p>
        </p:txBody>
      </p:sp>
      <p:pic>
        <p:nvPicPr>
          <p:cNvPr id="3" name="Image 0" descr="preencoded.png">    </p:cNvPr>
          <p:cNvPicPr>
            <a:picLocks noChangeAspect="1"/>
          </p:cNvPicPr>
          <p:nvPr/>
        </p:nvPicPr>
        <p:blipFill>
          <a:blip r:embed="rId1"/>
          <a:stretch>
            <a:fillRect/>
          </a:stretch>
        </p:blipFill>
        <p:spPr>
          <a:xfrm>
            <a:off x="515064" y="1158835"/>
            <a:ext cx="13600271" cy="8241744"/>
          </a:xfrm>
          <a:prstGeom prst="rect">
            <a:avLst/>
          </a:prstGeom>
        </p:spPr>
      </p:pic>
      <p:sp>
        <p:nvSpPr>
          <p:cNvPr id="4" name="Text 1"/>
          <p:cNvSpPr/>
          <p:nvPr/>
        </p:nvSpPr>
        <p:spPr>
          <a:xfrm>
            <a:off x="515064" y="9566077"/>
            <a:ext cx="13600271" cy="235387"/>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91728" y="386358"/>
            <a:ext cx="3512463" cy="438983"/>
          </a:xfrm>
          <a:prstGeom prst="rect">
            <a:avLst/>
          </a:prstGeom>
          <a:noFill/>
          <a:ln/>
        </p:spPr>
        <p:txBody>
          <a:bodyPr wrap="none" lIns="0" tIns="0" rIns="0" bIns="0" rtlCol="0" anchor="t"/>
          <a:lstStyle/>
          <a:p>
            <a:pPr algn="l" indent="0" marL="0">
              <a:lnSpc>
                <a:spcPts val="3450"/>
              </a:lnSpc>
              <a:buNone/>
            </a:pPr>
            <a:r>
              <a:rPr lang="en-US" sz="2750" dirty="0">
                <a:solidFill>
                  <a:srgbClr val="1B1B27"/>
                </a:solidFill>
                <a:latin typeface="Corben" pitchFamily="34" charset="0"/>
                <a:ea typeface="Corben" pitchFamily="34" charset="-122"/>
                <a:cs typeface="Corben" pitchFamily="34" charset="-120"/>
              </a:rPr>
              <a:t>Dashboard</a:t>
            </a:r>
            <a:endParaRPr lang="en-US" sz="2750" dirty="0"/>
          </a:p>
        </p:txBody>
      </p:sp>
      <p:pic>
        <p:nvPicPr>
          <p:cNvPr id="3" name="Image 0" descr="preencoded.png">    </p:cNvPr>
          <p:cNvPicPr>
            <a:picLocks noChangeAspect="1"/>
          </p:cNvPicPr>
          <p:nvPr/>
        </p:nvPicPr>
        <p:blipFill>
          <a:blip r:embed="rId1"/>
          <a:stretch>
            <a:fillRect/>
          </a:stretch>
        </p:blipFill>
        <p:spPr>
          <a:xfrm>
            <a:off x="491728" y="1106329"/>
            <a:ext cx="13646944" cy="8229005"/>
          </a:xfrm>
          <a:prstGeom prst="rect">
            <a:avLst/>
          </a:prstGeom>
        </p:spPr>
      </p:pic>
      <p:sp>
        <p:nvSpPr>
          <p:cNvPr id="4" name="Text 1"/>
          <p:cNvSpPr/>
          <p:nvPr/>
        </p:nvSpPr>
        <p:spPr>
          <a:xfrm>
            <a:off x="491728" y="9546074"/>
            <a:ext cx="3512463" cy="438983"/>
          </a:xfrm>
          <a:prstGeom prst="rect">
            <a:avLst/>
          </a:prstGeom>
          <a:noFill/>
          <a:ln/>
        </p:spPr>
        <p:txBody>
          <a:bodyPr wrap="none" lIns="0" tIns="0" rIns="0" bIns="0" rtlCol="0" anchor="t"/>
          <a:lstStyle/>
          <a:p>
            <a:pPr algn="l" indent="0" marL="0">
              <a:lnSpc>
                <a:spcPts val="3450"/>
              </a:lnSpc>
              <a:buNone/>
            </a:pPr>
            <a:endParaRPr lang="en-US" sz="2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2025-04-11T23:52:39Z</dcterms:created>
  <dcterms:modified xsi:type="dcterms:W3CDTF">2025-04-11T23:52:39Z</dcterms:modified>
</cp:coreProperties>
</file>